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82" r:id="rId4"/>
    <p:sldId id="278" r:id="rId5"/>
    <p:sldId id="258" r:id="rId6"/>
    <p:sldId id="262" r:id="rId7"/>
    <p:sldId id="279" r:id="rId8"/>
    <p:sldId id="285" r:id="rId9"/>
    <p:sldId id="287" r:id="rId10"/>
    <p:sldId id="286" r:id="rId11"/>
    <p:sldId id="288" r:id="rId12"/>
    <p:sldId id="289" r:id="rId13"/>
    <p:sldId id="290" r:id="rId14"/>
    <p:sldId id="291" r:id="rId15"/>
    <p:sldId id="292" r:id="rId16"/>
    <p:sldId id="280" r:id="rId17"/>
    <p:sldId id="281" r:id="rId18"/>
    <p:sldId id="293" r:id="rId19"/>
    <p:sldId id="294" r:id="rId20"/>
    <p:sldId id="295" r:id="rId21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FB3FF33-56DA-45DD-8C98-802D2C8651F5}">
          <p14:sldIdLst>
            <p14:sldId id="256"/>
            <p14:sldId id="257"/>
            <p14:sldId id="282"/>
            <p14:sldId id="278"/>
            <p14:sldId id="258"/>
            <p14:sldId id="262"/>
            <p14:sldId id="279"/>
            <p14:sldId id="285"/>
            <p14:sldId id="287"/>
            <p14:sldId id="286"/>
            <p14:sldId id="288"/>
            <p14:sldId id="289"/>
            <p14:sldId id="290"/>
            <p14:sldId id="291"/>
            <p14:sldId id="292"/>
            <p14:sldId id="280"/>
            <p14:sldId id="281"/>
            <p14:sldId id="293"/>
            <p14:sldId id="294"/>
            <p14:sldId id="295"/>
          </p14:sldIdLst>
        </p14:section>
        <p14:section name="Untitled Section" id="{B38F7164-C4AC-4458-A7A6-BB0B3DB20FA9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9322AA"/>
    <a:srgbClr val="009900"/>
    <a:srgbClr val="D60093"/>
    <a:srgbClr val="CC66FF"/>
    <a:srgbClr val="CC0066"/>
    <a:srgbClr val="FF66FF"/>
    <a:srgbClr val="0099CC"/>
    <a:srgbClr val="FF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04888-1FB0-409A-93ED-15219892DD11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1F06B-A764-49BA-B29C-E6AF51D8AB4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2605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81F06B-A764-49BA-B29C-E6AF51D8AB45}" type="slidenum">
              <a:rPr lang="vi-VN" smtClean="0"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07426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81F06B-A764-49BA-B29C-E6AF51D8AB45}" type="slidenum">
              <a:rPr lang="vi-VN" smtClean="0"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41725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vi-VN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0EF2D93-6657-410D-AE81-C90EF2B4CB46}" type="datetimeFigureOut">
              <a:rPr lang="vi-VN" smtClean="0"/>
              <a:t>28/10/2015</a:t>
            </a:fld>
            <a:endParaRPr lang="vi-VN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4D4543A-8460-4D16-8861-B6EF0DAB61E7}" type="slidenum">
              <a:rPr lang="vi-VN" smtClean="0"/>
              <a:t>‹#›</a:t>
            </a:fld>
            <a:endParaRPr lang="vi-VN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1"/>
          <p:cNvSpPr txBox="1">
            <a:spLocks noChangeArrowheads="1"/>
          </p:cNvSpPr>
          <p:nvPr/>
        </p:nvSpPr>
        <p:spPr bwMode="auto">
          <a:xfrm>
            <a:off x="1580606" y="126637"/>
            <a:ext cx="70866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</a:t>
            </a:r>
          </a:p>
          <a:p>
            <a:pPr algn="ctr"/>
            <a:r>
              <a:rPr lang="en-US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KHOA CÔNG NGHỆ CƠ KHÍ</a:t>
            </a:r>
          </a:p>
        </p:txBody>
      </p:sp>
      <p:pic>
        <p:nvPicPr>
          <p:cNvPr id="5" name="Picture 4" descr="E: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" y="0"/>
            <a:ext cx="1468438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0594" y="1752600"/>
            <a:ext cx="7906612" cy="76200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MÔN: AN TOÀN VÀ MÔI TRƯỜNG CÔNG NGHIỆP</a:t>
            </a:r>
            <a:b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i="1" smtClean="0">
                <a:solidFill>
                  <a:srgbClr val="002060"/>
                </a:solidFill>
              </a:rPr>
              <a:t/>
            </a:r>
            <a:br>
              <a:rPr lang="en-US" b="1" i="1" smtClean="0">
                <a:solidFill>
                  <a:srgbClr val="002060"/>
                </a:solidFill>
              </a:rPr>
            </a:br>
            <a:endParaRPr lang="en-US" b="1" i="1" smtClean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3276600"/>
            <a:ext cx="7239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Bài 3.</a:t>
            </a:r>
            <a:r>
              <a:rPr lang="en-US" sz="36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VẤN ĐỀ CHUNG VỀ KỸ THUẬT VỆ SINH LAO ĐỘNG</a:t>
            </a:r>
            <a:endParaRPr lang="vi-VN" sz="34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816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000" y="1524000"/>
            <a:ext cx="6858000" cy="2821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tiêu:</a:t>
            </a:r>
          </a:p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	Các tác hại bệnh nghề nghiệp</a:t>
            </a:r>
          </a:p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	Các biện pháp đề phòng tác hại bệnh nghề nghiệp trong sản xuất</a:t>
            </a:r>
            <a:endParaRPr lang="vi-VN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1447800" y="2527309"/>
            <a:ext cx="533400" cy="250021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Right Arrow 4"/>
          <p:cNvSpPr/>
          <p:nvPr/>
        </p:nvSpPr>
        <p:spPr>
          <a:xfrm>
            <a:off x="1447800" y="3276600"/>
            <a:ext cx="533400" cy="250021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1683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76200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buAutoNum type="romanUcPeriod"/>
            </a:pPr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ĐỐI TƯỢNG VÀ NHIỆM VỤ CỦA </a:t>
            </a:r>
          </a:p>
          <a:p>
            <a:pPr algn="ctr"/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VỆ SINH LAO ĐỘNG</a:t>
            </a:r>
            <a:endParaRPr lang="vi-VN" sz="32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99" y="1153417"/>
            <a:ext cx="3796937" cy="2758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53418"/>
            <a:ext cx="3810000" cy="2758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4934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137" y="3985807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628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48" y="0"/>
            <a:ext cx="889145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000"/>
              </a:spcBef>
              <a:spcAft>
                <a:spcPts val="1000"/>
              </a:spcAft>
            </a:pPr>
            <a:r>
              <a:rPr lang="en-US" sz="2500" smtClean="0">
                <a:latin typeface="Times New Roman" pitchFamily="18" charset="0"/>
                <a:cs typeface="Times New Roman" pitchFamily="18" charset="0"/>
              </a:rPr>
              <a:t>Tại sao phải thực hiện công tác vệ sinh lao động?</a:t>
            </a:r>
            <a:endParaRPr lang="vi-VN" sz="25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kenhsuckhoe.vn/wp-content/uploads/2013/03/bui-phoi-300x3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85800"/>
            <a:ext cx="28575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05" y="838200"/>
            <a:ext cx="3500896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54" y="3475944"/>
            <a:ext cx="3577046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ight Arrow 2"/>
          <p:cNvSpPr/>
          <p:nvPr/>
        </p:nvSpPr>
        <p:spPr>
          <a:xfrm>
            <a:off x="4191000" y="2514600"/>
            <a:ext cx="990600" cy="1828800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589" y="4130040"/>
            <a:ext cx="4251411" cy="253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026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3691" y="3794760"/>
            <a:ext cx="3581400" cy="1066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yếu tố có hại </a:t>
            </a:r>
            <a:endParaRPr lang="vi-VN" sz="30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329646" y="3189515"/>
            <a:ext cx="3581400" cy="1066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000" b="1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hòng ngừa bệnh nghề nghiệp</a:t>
            </a:r>
            <a:endParaRPr lang="vi-VN" sz="3000" b="1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364480" y="5257800"/>
            <a:ext cx="3581400" cy="1066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Nâng cao khả năng lao động</a:t>
            </a:r>
            <a:endParaRPr lang="vi-VN" sz="3000" b="1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33400" y="0"/>
            <a:ext cx="2667000" cy="10668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VỆ SINH </a:t>
            </a:r>
          </a:p>
          <a:p>
            <a:pPr algn="ctr"/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LAO ĐỘNG</a:t>
            </a:r>
            <a:endParaRPr lang="vi-VN" sz="3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>
            <a:stCxn id="3" idx="3"/>
            <a:endCxn id="8" idx="1"/>
          </p:cNvCxnSpPr>
          <p:nvPr/>
        </p:nvCxnSpPr>
        <p:spPr>
          <a:xfrm flipV="1">
            <a:off x="3725091" y="3722915"/>
            <a:ext cx="1604555" cy="605245"/>
          </a:xfrm>
          <a:prstGeom prst="straightConnector1">
            <a:avLst/>
          </a:prstGeom>
          <a:ln w="57150">
            <a:solidFill>
              <a:srgbClr val="0099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3" idx="3"/>
            <a:endCxn id="9" idx="1"/>
          </p:cNvCxnSpPr>
          <p:nvPr/>
        </p:nvCxnSpPr>
        <p:spPr>
          <a:xfrm>
            <a:off x="3725091" y="4328160"/>
            <a:ext cx="1639389" cy="1463040"/>
          </a:xfrm>
          <a:prstGeom prst="straightConnector1">
            <a:avLst/>
          </a:prstGeom>
          <a:ln w="57150">
            <a:solidFill>
              <a:srgbClr val="0099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5105400" y="1371600"/>
            <a:ext cx="3581400" cy="1066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Biện pháp cải thiện ĐKLĐ</a:t>
            </a:r>
            <a:endParaRPr lang="vi-VN" sz="3000" b="1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Arrow Connector 11"/>
          <p:cNvCxnSpPr>
            <a:stCxn id="3" idx="3"/>
            <a:endCxn id="11" idx="1"/>
          </p:cNvCxnSpPr>
          <p:nvPr/>
        </p:nvCxnSpPr>
        <p:spPr>
          <a:xfrm flipV="1">
            <a:off x="3725091" y="1905000"/>
            <a:ext cx="1380309" cy="2423160"/>
          </a:xfrm>
          <a:prstGeom prst="straightConnector1">
            <a:avLst/>
          </a:prstGeom>
          <a:ln w="57150">
            <a:solidFill>
              <a:srgbClr val="0099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342900" y="1905000"/>
            <a:ext cx="3048000" cy="1066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Môn Khoa học</a:t>
            </a:r>
            <a:endParaRPr lang="vi-VN" sz="30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Straight Arrow Connector 26"/>
          <p:cNvCxnSpPr>
            <a:stCxn id="10" idx="2"/>
          </p:cNvCxnSpPr>
          <p:nvPr/>
        </p:nvCxnSpPr>
        <p:spPr>
          <a:xfrm>
            <a:off x="1866900" y="1066800"/>
            <a:ext cx="0" cy="838200"/>
          </a:xfrm>
          <a:prstGeom prst="straightConnector1">
            <a:avLst/>
          </a:prstGeom>
          <a:ln w="57150">
            <a:solidFill>
              <a:srgbClr val="0099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1865811" y="2971800"/>
            <a:ext cx="0" cy="838200"/>
          </a:xfrm>
          <a:prstGeom prst="straightConnector1">
            <a:avLst/>
          </a:prstGeom>
          <a:ln w="57150">
            <a:solidFill>
              <a:srgbClr val="0099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980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1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110358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YẾU TỐ CÓ HẠI</a:t>
            </a:r>
            <a:endParaRPr lang="vi-VN" sz="34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3400" b="1" i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676400" y="1545771"/>
            <a:ext cx="5562600" cy="99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1) TÁC HẠI LIÊN QUAN ĐẾN QUÁ TRÌNH SẢN XUẤT</a:t>
            </a:r>
            <a:endParaRPr lang="vi-VN" sz="28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95450" y="3200400"/>
            <a:ext cx="5524500" cy="99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2) TÁC HẠI LIÊN QUAN ĐẾN </a:t>
            </a:r>
          </a:p>
          <a:p>
            <a:pPr algn="ctr"/>
            <a:r>
              <a:rPr lang="en-US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TỔ CHỨC LAO ĐỘNG</a:t>
            </a:r>
            <a:endParaRPr lang="vi-VN" sz="28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27563" y="4833257"/>
            <a:ext cx="5522323" cy="99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3) TÁC HẠI LIÊN QUAN ĐẾN ĐIỀU KIỆN VỆ SINH AN TOÀN</a:t>
            </a:r>
            <a:endParaRPr lang="vi-VN" sz="28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65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1) TÁC HẠI LIÊN QUAN ĐẾN </a:t>
            </a:r>
          </a:p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QUÁ TRÌNH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0600" y="1371600"/>
            <a:ext cx="7086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	Điều kiện vi khí hậu: nhiệt độ, độ ẩm, cường độ bức xạ nhiệt quá mạnh</a:t>
            </a:r>
          </a:p>
        </p:txBody>
      </p:sp>
      <p:sp>
        <p:nvSpPr>
          <p:cNvPr id="3" name="Right Arrow 2"/>
          <p:cNvSpPr/>
          <p:nvPr/>
        </p:nvSpPr>
        <p:spPr>
          <a:xfrm>
            <a:off x="685800" y="1588532"/>
            <a:ext cx="9144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" name="TextBox 3"/>
          <p:cNvSpPr txBox="1"/>
          <p:nvPr/>
        </p:nvSpPr>
        <p:spPr>
          <a:xfrm>
            <a:off x="8077200" y="1371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Video 1</a:t>
            </a:r>
            <a:endParaRPr lang="vi-VN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2550547"/>
            <a:ext cx="2590800" cy="207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54" y="2515745"/>
            <a:ext cx="2356092" cy="2144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79"/>
          <a:stretch/>
        </p:blipFill>
        <p:spPr bwMode="auto">
          <a:xfrm>
            <a:off x="416046" y="4689566"/>
            <a:ext cx="2362200" cy="191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6"/>
          <a:stretch/>
        </p:blipFill>
        <p:spPr bwMode="auto">
          <a:xfrm>
            <a:off x="3238500" y="4689566"/>
            <a:ext cx="2658851" cy="1982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582386"/>
            <a:ext cx="2743200" cy="2050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457" y="4689566"/>
            <a:ext cx="2557463" cy="208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12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1128015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	Bức xạ điện từ, bức xạ cao tần (viba)</a:t>
            </a:r>
            <a:endParaRPr lang="vi-VN" sz="3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838200" y="1259668"/>
            <a:ext cx="764178" cy="304800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64360"/>
            <a:ext cx="3352800" cy="223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6705600" y="2829560"/>
            <a:ext cx="764178" cy="304800"/>
          </a:xfrm>
          <a:prstGeom prst="right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" name="TextBox 2"/>
          <p:cNvSpPr txBox="1"/>
          <p:nvPr/>
        </p:nvSpPr>
        <p:spPr>
          <a:xfrm>
            <a:off x="7620000" y="2566461"/>
            <a:ext cx="129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Bức xạ điện từ</a:t>
            </a:r>
            <a:endParaRPr lang="vi-VN" sz="240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864361"/>
            <a:ext cx="2357438" cy="223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4343400"/>
            <a:ext cx="3318018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8"/>
          <a:stretch/>
        </p:blipFill>
        <p:spPr bwMode="auto">
          <a:xfrm>
            <a:off x="3879669" y="4343400"/>
            <a:ext cx="2656707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ight Arrow 11"/>
          <p:cNvSpPr/>
          <p:nvPr/>
        </p:nvSpPr>
        <p:spPr>
          <a:xfrm>
            <a:off x="6700158" y="5295900"/>
            <a:ext cx="764178" cy="304800"/>
          </a:xfrm>
          <a:prstGeom prst="rightArrow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7696200" y="5032801"/>
            <a:ext cx="129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Bức xạ siêu cao tần</a:t>
            </a:r>
            <a:endParaRPr lang="vi-VN" sz="2400"/>
          </a:p>
        </p:txBody>
      </p:sp>
      <p:sp>
        <p:nvSpPr>
          <p:cNvPr id="14" name="TextBox 13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1) TÁC HẠI LIÊN QUAN ĐẾN </a:t>
            </a:r>
          </a:p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QUÁ TRÌNH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08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43798"/>
            <a:ext cx="800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Các bệnh do Bức xạ điện từ, bức xạ cao tần (viba)</a:t>
            </a:r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838200"/>
            <a:ext cx="3349554" cy="252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1"/>
          <a:stretch/>
        </p:blipFill>
        <p:spPr bwMode="auto">
          <a:xfrm>
            <a:off x="457201" y="3886200"/>
            <a:ext cx="3349554" cy="2501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26799" y="3956012"/>
            <a:ext cx="3550375" cy="2362200"/>
          </a:xfrm>
          <a:prstGeom prst="rect">
            <a:avLst/>
          </a:prstGeom>
          <a:solidFill>
            <a:srgbClr val="CC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RỐI LOẠN HỆ THỐNG TRAO ĐỔI CHẤT</a:t>
            </a:r>
            <a:endParaRPr lang="vi-VN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799" y="809897"/>
            <a:ext cx="3561261" cy="2471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14400" y="34290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RỐI LOẠN NHỊP TIM</a:t>
            </a:r>
            <a:endParaRPr lang="vi-VN"/>
          </a:p>
        </p:txBody>
      </p:sp>
      <p:sp>
        <p:nvSpPr>
          <p:cNvPr id="18" name="TextBox 17"/>
          <p:cNvSpPr txBox="1"/>
          <p:nvPr/>
        </p:nvSpPr>
        <p:spPr>
          <a:xfrm>
            <a:off x="4629285" y="3435531"/>
            <a:ext cx="2956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RỐI LOẠN HỆ TUẦN HOÀN</a:t>
            </a:r>
            <a:endParaRPr lang="vi-VN"/>
          </a:p>
        </p:txBody>
      </p:sp>
      <p:sp>
        <p:nvSpPr>
          <p:cNvPr id="19" name="TextBox 18"/>
          <p:cNvSpPr txBox="1"/>
          <p:nvPr/>
        </p:nvSpPr>
        <p:spPr>
          <a:xfrm>
            <a:off x="890451" y="6488668"/>
            <a:ext cx="291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RỐI LOẠN THẦN KINH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5829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990600"/>
            <a:ext cx="7924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	Các </a:t>
            </a:r>
            <a:r>
              <a:rPr lang="vi-VN" sz="3400">
                <a:latin typeface="Times New Roman" pitchFamily="18" charset="0"/>
                <a:cs typeface="Times New Roman" pitchFamily="18" charset="0"/>
              </a:rPr>
              <a:t>chất phóng xạ và tia phóng xạ như </a:t>
            </a:r>
            <a:r>
              <a:rPr lang="el-GR" sz="340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l-GR" sz="340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l-GR" sz="3400" smtClean="0"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….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627017" y="1138773"/>
            <a:ext cx="766354" cy="304800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00624"/>
            <a:ext cx="3773482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86616" y="4293471"/>
            <a:ext cx="2562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Thiết bị chụp ảnh NDT</a:t>
            </a:r>
            <a:endParaRPr lang="vi-VN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2137780"/>
            <a:ext cx="3352801" cy="2246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953000" y="4384157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Thiết bị đo mức thép Co-60</a:t>
            </a:r>
            <a:endParaRPr lang="vi-VN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6" t="18587" r="11002" b="13527"/>
          <a:stretch/>
        </p:blipFill>
        <p:spPr bwMode="auto">
          <a:xfrm>
            <a:off x="381000" y="4662803"/>
            <a:ext cx="4048979" cy="216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4753489"/>
            <a:ext cx="4038600" cy="209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1) TÁC HẠI LIÊN QUAN ĐẾN </a:t>
            </a:r>
          </a:p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QUÁ TRÌNH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34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1057863"/>
            <a:ext cx="70866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Tiếng </a:t>
            </a:r>
            <a:r>
              <a:rPr lang="vi-VN" sz="3400">
                <a:latin typeface="Times New Roman" pitchFamily="18" charset="0"/>
                <a:cs typeface="Times New Roman" pitchFamily="18" charset="0"/>
              </a:rPr>
              <a:t>ồn và rung 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động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40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40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40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vi-VN" sz="3400">
                <a:latin typeface="Times New Roman" pitchFamily="18" charset="0"/>
                <a:cs typeface="Times New Roman" pitchFamily="18" charset="0"/>
              </a:rPr>
              <a:t>suất cao 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hoặc </a:t>
            </a:r>
            <a:r>
              <a:rPr lang="vi-VN" sz="3400">
                <a:latin typeface="Times New Roman" pitchFamily="18" charset="0"/>
                <a:cs typeface="Times New Roman" pitchFamily="18" charset="0"/>
              </a:rPr>
              <a:t>áp suất 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thấp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1005840" y="1284514"/>
            <a:ext cx="766354" cy="304800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Right Arrow 10"/>
          <p:cNvSpPr/>
          <p:nvPr/>
        </p:nvSpPr>
        <p:spPr>
          <a:xfrm>
            <a:off x="914400" y="3844834"/>
            <a:ext cx="766354" cy="304800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43" y="1687286"/>
            <a:ext cx="3314848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963" y="1634930"/>
            <a:ext cx="3057525" cy="208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574" y="4419600"/>
            <a:ext cx="3436864" cy="2182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38"/>
          <a:stretch/>
        </p:blipFill>
        <p:spPr bwMode="auto">
          <a:xfrm>
            <a:off x="4996963" y="4459122"/>
            <a:ext cx="3390900" cy="2103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1) TÁC HẠI LIÊN QUAN ĐẾN </a:t>
            </a:r>
          </a:p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QUÁ TRÌNH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3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1057863"/>
            <a:ext cx="8153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3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vi-VN" sz="3400" smtClean="0">
                <a:latin typeface="Times New Roman" pitchFamily="18" charset="0"/>
                <a:cs typeface="Times New Roman" pitchFamily="18" charset="0"/>
              </a:rPr>
              <a:t>Bụi </a:t>
            </a:r>
            <a:r>
              <a:rPr lang="vi-VN" sz="3400">
                <a:latin typeface="Times New Roman" pitchFamily="18" charset="0"/>
                <a:cs typeface="Times New Roman" pitchFamily="18" charset="0"/>
              </a:rPr>
              <a:t>và các chất độc hại trong sản xuất.</a:t>
            </a:r>
          </a:p>
        </p:txBody>
      </p:sp>
      <p:sp>
        <p:nvSpPr>
          <p:cNvPr id="6" name="Right Arrow 5"/>
          <p:cNvSpPr/>
          <p:nvPr/>
        </p:nvSpPr>
        <p:spPr>
          <a:xfrm>
            <a:off x="381000" y="1213239"/>
            <a:ext cx="766354" cy="304800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" y="1798319"/>
            <a:ext cx="3485844" cy="2362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" y="4469673"/>
            <a:ext cx="3827639" cy="2362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799" y="4469674"/>
            <a:ext cx="3253017" cy="2283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882915"/>
            <a:ext cx="3313612" cy="219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1) TÁC HẠI LIÊN QUAN ĐẾN </a:t>
            </a:r>
          </a:p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QUÁ TRÌNH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29600" y="1057863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Video3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8229600" y="179831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Video5</a:t>
            </a:r>
            <a:endParaRPr lang="vi-VN"/>
          </a:p>
        </p:txBody>
      </p:sp>
      <p:sp>
        <p:nvSpPr>
          <p:cNvPr id="11" name="TextBox 10"/>
          <p:cNvSpPr txBox="1"/>
          <p:nvPr/>
        </p:nvSpPr>
        <p:spPr>
          <a:xfrm>
            <a:off x="8294914" y="1428987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Video4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583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5" t="9629" r="38107" b="25227"/>
          <a:stretch/>
        </p:blipFill>
        <p:spPr bwMode="auto">
          <a:xfrm>
            <a:off x="381000" y="37011"/>
            <a:ext cx="8382000" cy="6820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53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2) TÁC HẠI LIÊN QUAN ĐẾN </a:t>
            </a:r>
          </a:p>
          <a:p>
            <a:pPr algn="ctr"/>
            <a:r>
              <a:rPr lang="vi-VN" sz="3400" b="1" i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TỔ CHỨC LAO ĐỘNG</a:t>
            </a:r>
            <a:endParaRPr lang="vi-VN" sz="3400" b="1" i="1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62594" y="1225689"/>
            <a:ext cx="70866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Thời gian làm việc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Cường độ lao động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Chế độ làm việc nghỉ ngơi bố trí không hợp lý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Tư thế làm việc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Sự </a:t>
            </a:r>
            <a:r>
              <a:rPr lang="vi-VN" sz="3000">
                <a:latin typeface="Times New Roman" pitchFamily="18" charset="0"/>
                <a:cs typeface="Times New Roman" pitchFamily="18" charset="0"/>
              </a:rPr>
              <a:t>hoạt động khẩn trương, căng thẳng quá độ của các hệ thống và giác quan như hệ thần kinh, thị giác ,thính giác …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3000">
                <a:latin typeface="Times New Roman" pitchFamily="18" charset="0"/>
                <a:cs typeface="Times New Roman" pitchFamily="18" charset="0"/>
              </a:rPr>
              <a:t>cụ lao động không phù hợp với cơ thể về trọng lượng, hình dáng, kích thước …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0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97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9322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3) TÁC HẠI LIÊN QUAN ĐẾN </a:t>
            </a:r>
          </a:p>
          <a:p>
            <a:pPr algn="ctr"/>
            <a:r>
              <a:rPr lang="vi-VN" sz="3400" b="1" i="1" smtClean="0">
                <a:solidFill>
                  <a:srgbClr val="9322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ĐIỀU KIỆN VỆ SINH AN TOÀN</a:t>
            </a:r>
            <a:endParaRPr lang="vi-VN" sz="3400" b="1" i="1">
              <a:solidFill>
                <a:srgbClr val="9322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62594" y="1225689"/>
            <a:ext cx="7086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Ánh sáng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Thời tiết (đối với làm việc ngoài trời)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Phân xưởng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Thiếu </a:t>
            </a:r>
            <a:r>
              <a:rPr lang="vi-VN" sz="3000">
                <a:latin typeface="Times New Roman" pitchFamily="18" charset="0"/>
                <a:cs typeface="Times New Roman" pitchFamily="18" charset="0"/>
              </a:rPr>
              <a:t>thiết bị thông gió, chống bụi, chống nóng chống tiếng ồn, chống hơi khí độc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Thiếu </a:t>
            </a:r>
            <a:r>
              <a:rPr lang="vi-VN" sz="3000">
                <a:latin typeface="Times New Roman" pitchFamily="18" charset="0"/>
                <a:cs typeface="Times New Roman" pitchFamily="18" charset="0"/>
              </a:rPr>
              <a:t>trang bị phòng hộ lao động hoặc có nhưng sử dụng bảo quản không tốt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Việc </a:t>
            </a:r>
            <a:r>
              <a:rPr lang="vi-VN" sz="3000">
                <a:latin typeface="Times New Roman" pitchFamily="18" charset="0"/>
                <a:cs typeface="Times New Roman" pitchFamily="18" charset="0"/>
              </a:rPr>
              <a:t>thực hiện quy tắc vệ sinh và an toàn lao động chưa triệt để và nghiêm chỉnh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vi-VN" sz="30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07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7531" y="-7208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II. BỆNH NGHỀ NGHIỆP</a:t>
            </a:r>
            <a:endParaRPr lang="vi-VN" sz="34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3400" b="1" i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t="10967" r="2646"/>
          <a:stretch/>
        </p:blipFill>
        <p:spPr bwMode="auto">
          <a:xfrm>
            <a:off x="657384" y="599189"/>
            <a:ext cx="7894433" cy="6165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12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III) BIỆN PHÁP ĐỀ PHÒNG TÁC HẠI TRONG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2192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Video 02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331" y="1429992"/>
            <a:ext cx="7239000" cy="4842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40000"/>
              </a:lnSpc>
              <a:buFont typeface="Wingdings" pitchFamily="2" charset="2"/>
              <a:buChar char="Ø"/>
            </a:pPr>
            <a:r>
              <a:rPr lang="vi-VN" sz="3200" b="1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Biện pháp kỹ thuật công nghệ</a:t>
            </a:r>
          </a:p>
          <a:p>
            <a:pPr algn="just">
              <a:lnSpc>
                <a:spcPct val="140000"/>
              </a:lnSpc>
            </a:pPr>
            <a:r>
              <a:rPr lang="vi-VN" sz="3200">
                <a:latin typeface="Times New Roman" pitchFamily="18" charset="0"/>
                <a:cs typeface="Times New Roman" pitchFamily="18" charset="0"/>
              </a:rPr>
              <a:t>Cần cải tiến kĩ thuật, đổi mới công nghệ</a:t>
            </a:r>
            <a:endParaRPr lang="vi-VN" sz="3200" b="1" smtClean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140000"/>
              </a:lnSpc>
              <a:buFont typeface="Wingdings" pitchFamily="2" charset="2"/>
              <a:buChar char="Ø"/>
            </a:pPr>
            <a:r>
              <a:rPr lang="vi-VN" sz="3200" b="1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 Biện pháp kỹ thuật vệ </a:t>
            </a:r>
            <a:r>
              <a:rPr lang="vi-VN" sz="3200" b="1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</a:p>
          <a:p>
            <a:pPr algn="just">
              <a:lnSpc>
                <a:spcPct val="140000"/>
              </a:lnSpc>
            </a:pPr>
            <a:r>
              <a:rPr lang="vi-VN" sz="3200">
                <a:latin typeface="Times New Roman" pitchFamily="18" charset="0"/>
                <a:cs typeface="Times New Roman" pitchFamily="18" charset="0"/>
              </a:rPr>
              <a:t>Các biện pháp kỹ thuật vệ sinh như cải tiến hệ thống thông gió, hệ thống chiếu sáng vv…</a:t>
            </a:r>
          </a:p>
          <a:p>
            <a:pPr marL="285750" indent="-285750" algn="just">
              <a:lnSpc>
                <a:spcPct val="140000"/>
              </a:lnSpc>
              <a:buFont typeface="Wingdings" pitchFamily="2" charset="2"/>
              <a:buChar char="Ø"/>
            </a:pPr>
            <a:r>
              <a:rPr lang="vi-VN" sz="3200" b="1">
                <a:solidFill>
                  <a:srgbClr val="9322AA"/>
                </a:solidFill>
                <a:latin typeface="Times New Roman" pitchFamily="18" charset="0"/>
                <a:cs typeface="Times New Roman" pitchFamily="18" charset="0"/>
              </a:rPr>
              <a:t>Biện pháp phòng hộ cá </a:t>
            </a:r>
            <a:r>
              <a:rPr lang="vi-VN" sz="3200" b="1" smtClean="0">
                <a:solidFill>
                  <a:srgbClr val="9322AA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</a:p>
        </p:txBody>
      </p:sp>
    </p:spTree>
    <p:extLst>
      <p:ext uri="{BB962C8B-B14F-4D97-AF65-F5344CB8AC3E}">
        <p14:creationId xmlns:p14="http://schemas.microsoft.com/office/powerpoint/2010/main" val="150012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III) BIỆN PHÁP ĐỀ PHÒNG TÁC HẠI TRONG SẢN XUẤT</a:t>
            </a:r>
            <a:endParaRPr lang="vi-VN" sz="3400" b="1" i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6577" y="1699260"/>
            <a:ext cx="7543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vi-VN" sz="3200" b="1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vi-VN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Biện pháp tổ chức lao động có khoa </a:t>
            </a:r>
            <a:r>
              <a:rPr lang="vi-VN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</a:p>
          <a:p>
            <a:r>
              <a:rPr lang="vi-VN" sz="3200" smtClean="0">
                <a:latin typeface="Times New Roman" pitchFamily="18" charset="0"/>
                <a:cs typeface="Times New Roman" pitchFamily="18" charset="0"/>
              </a:rPr>
              <a:t>Từ những tác hại liên quan đến tổ chức     	tìm cách cải thiện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vi-VN" sz="3200" b="1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Biện pháp y tế bảo vệ sức </a:t>
            </a:r>
            <a:r>
              <a:rPr lang="vi-VN" sz="32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khoẻ</a:t>
            </a:r>
          </a:p>
          <a:p>
            <a:r>
              <a:rPr lang="vi-VN" sz="3200" smtClean="0">
                <a:latin typeface="Times New Roman" pitchFamily="18" charset="0"/>
                <a:cs typeface="Times New Roman" pitchFamily="18" charset="0"/>
              </a:rPr>
              <a:t>- Kiểm </a:t>
            </a:r>
            <a:r>
              <a:rPr lang="vi-VN" sz="3200">
                <a:latin typeface="Times New Roman" pitchFamily="18" charset="0"/>
                <a:cs typeface="Times New Roman" pitchFamily="18" charset="0"/>
              </a:rPr>
              <a:t>tra sức khoẻ công nhân, khám tuyển</a:t>
            </a:r>
          </a:p>
          <a:p>
            <a:r>
              <a:rPr lang="vi-VN" sz="3200" smtClean="0">
                <a:latin typeface="Times New Roman" pitchFamily="18" charset="0"/>
                <a:cs typeface="Times New Roman" pitchFamily="18" charset="0"/>
              </a:rPr>
              <a:t>- Khám </a:t>
            </a:r>
            <a:r>
              <a:rPr lang="vi-VN" sz="3200">
                <a:latin typeface="Times New Roman" pitchFamily="18" charset="0"/>
                <a:cs typeface="Times New Roman" pitchFamily="18" charset="0"/>
              </a:rPr>
              <a:t>định kỳ cho công </a:t>
            </a:r>
            <a:r>
              <a:rPr lang="vi-VN" sz="3200" smtClean="0">
                <a:latin typeface="Times New Roman" pitchFamily="18" charset="0"/>
                <a:cs typeface="Times New Roman" pitchFamily="18" charset="0"/>
              </a:rPr>
              <a:t>nhân</a:t>
            </a:r>
          </a:p>
          <a:p>
            <a:r>
              <a:rPr lang="vi-VN" sz="3200" smtClean="0">
                <a:latin typeface="Times New Roman" pitchFamily="18" charset="0"/>
                <a:cs typeface="Times New Roman" pitchFamily="18" charset="0"/>
              </a:rPr>
              <a:t>- Giám </a:t>
            </a:r>
            <a:r>
              <a:rPr lang="vi-VN" sz="3200">
                <a:latin typeface="Times New Roman" pitchFamily="18" charset="0"/>
                <a:cs typeface="Times New Roman" pitchFamily="18" charset="0"/>
              </a:rPr>
              <a:t>định lại khả năng lao động và hướng dẫn tập luyện, phục hồi lại khả năng lao động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64921" y="2971800"/>
            <a:ext cx="3048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43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76200"/>
            <a:ext cx="815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400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III. NHỮNG BIẾN ĐỔI SINH LÝ CƠ THỂ</a:t>
            </a:r>
            <a:endParaRPr lang="vi-VN" sz="34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3400" b="1" i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086819"/>
              </p:ext>
            </p:extLst>
          </p:nvPr>
        </p:nvGraphicFramePr>
        <p:xfrm>
          <a:off x="555171" y="2438400"/>
          <a:ext cx="8153400" cy="36047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17800"/>
                <a:gridCol w="2717800"/>
                <a:gridCol w="2717800"/>
              </a:tblGrid>
              <a:tr h="1043474">
                <a:tc>
                  <a:txBody>
                    <a:bodyPr/>
                    <a:lstStyle/>
                    <a:p>
                      <a:endParaRPr lang="vi-VN" sz="3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Bình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thường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Lao động</a:t>
                      </a:r>
                    </a:p>
                  </a:txBody>
                  <a:tcPr/>
                </a:tc>
              </a:tr>
              <a:tr h="709126">
                <a:tc>
                  <a:txBody>
                    <a:bodyPr/>
                    <a:lstStyle/>
                    <a:p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Nhịp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thở</a:t>
                      </a:r>
                      <a:endParaRPr lang="vi-VN" sz="3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16÷18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lần/phút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30÷40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lần/phút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13452">
                <a:tc>
                  <a:txBody>
                    <a:bodyPr/>
                    <a:lstStyle/>
                    <a:p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Lượng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không khí phổi</a:t>
                      </a:r>
                      <a:endParaRPr lang="vi-VN" sz="3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6÷8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lít/phút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sz="3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60 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lít/phút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sz="3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38673">
                <a:tc>
                  <a:txBody>
                    <a:bodyPr/>
                    <a:lstStyle/>
                    <a:p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Nhịp tim</a:t>
                      </a:r>
                      <a:endParaRPr lang="vi-VN" sz="3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60÷70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lần/phút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3000" smtClean="0">
                          <a:latin typeface="Times New Roman" pitchFamily="18" charset="0"/>
                          <a:cs typeface="Times New Roman" pitchFamily="18" charset="0"/>
                        </a:rPr>
                        <a:t>90÷150</a:t>
                      </a:r>
                      <a:r>
                        <a:rPr lang="vi-VN" sz="3000" baseline="0" smtClean="0">
                          <a:latin typeface="Times New Roman" pitchFamily="18" charset="0"/>
                          <a:cs typeface="Times New Roman" pitchFamily="18" charset="0"/>
                        </a:rPr>
                        <a:t> lần/phút</a:t>
                      </a:r>
                      <a:endParaRPr lang="vi-VN" sz="30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3400" y="1214973"/>
            <a:ext cx="807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smtClean="0">
                <a:latin typeface="Times New Roman" pitchFamily="18" charset="0"/>
                <a:cs typeface="Times New Roman" pitchFamily="18" charset="0"/>
              </a:rPr>
              <a:t>Trong quá trình lao động thì hệ hô hấp và tim mạch làm phải hoạt động khẩn trương</a:t>
            </a:r>
            <a:endParaRPr lang="vi-VN" sz="30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25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76200"/>
            <a:ext cx="815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3200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I. TĂNG NĂNG SUẤT LAO ĐỘNG VÀ CHỐNG MỆT MỎI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3200" b="1" i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38200" y="2514600"/>
            <a:ext cx="1583871" cy="19594"/>
          </a:xfrm>
          <a:prstGeom prst="line">
            <a:avLst/>
          </a:prstGeom>
          <a:ln w="57150">
            <a:solidFill>
              <a:srgbClr val="D60093"/>
            </a:solidFill>
          </a:ln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22071" y="2534194"/>
            <a:ext cx="3352800" cy="1959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774871" y="2563585"/>
            <a:ext cx="1387929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ight Brace 16"/>
          <p:cNvSpPr/>
          <p:nvPr/>
        </p:nvSpPr>
        <p:spPr>
          <a:xfrm rot="5400000">
            <a:off x="1434737" y="2032363"/>
            <a:ext cx="381000" cy="1574074"/>
          </a:xfrm>
          <a:prstGeom prst="rightBrace">
            <a:avLst>
              <a:gd name="adj1" fmla="val 8333"/>
              <a:gd name="adj2" fmla="val 48341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8" name="TextBox 17"/>
          <p:cNvSpPr txBox="1"/>
          <p:nvPr/>
        </p:nvSpPr>
        <p:spPr>
          <a:xfrm>
            <a:off x="1123406" y="3124200"/>
            <a:ext cx="1269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600" smtClean="0">
                <a:latin typeface="Times New Roman" pitchFamily="18" charset="0"/>
                <a:cs typeface="Times New Roman" pitchFamily="18" charset="0"/>
              </a:rPr>
              <a:t>1÷1,5h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ight Brace 18"/>
          <p:cNvSpPr/>
          <p:nvPr/>
        </p:nvSpPr>
        <p:spPr>
          <a:xfrm rot="5400000">
            <a:off x="3916679" y="1151709"/>
            <a:ext cx="381000" cy="3335382"/>
          </a:xfrm>
          <a:prstGeom prst="rightBrace">
            <a:avLst>
              <a:gd name="adj1" fmla="val 8333"/>
              <a:gd name="adj2" fmla="val 48341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TextBox 19"/>
          <p:cNvSpPr txBox="1"/>
          <p:nvPr/>
        </p:nvSpPr>
        <p:spPr>
          <a:xfrm>
            <a:off x="3463834" y="3126377"/>
            <a:ext cx="1269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600" smtClean="0">
                <a:latin typeface="Times New Roman" pitchFamily="18" charset="0"/>
                <a:cs typeface="Times New Roman" pitchFamily="18" charset="0"/>
              </a:rPr>
              <a:t>T (h)</a:t>
            </a:r>
            <a:endParaRPr lang="vi-VN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ight Brace 22"/>
          <p:cNvSpPr/>
          <p:nvPr/>
        </p:nvSpPr>
        <p:spPr>
          <a:xfrm rot="5400000">
            <a:off x="6259013" y="2144758"/>
            <a:ext cx="381000" cy="1349285"/>
          </a:xfrm>
          <a:prstGeom prst="rightBrace">
            <a:avLst>
              <a:gd name="adj1" fmla="val 8333"/>
              <a:gd name="adj2" fmla="val 48341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TextBox 23"/>
          <p:cNvSpPr txBox="1"/>
          <p:nvPr/>
        </p:nvSpPr>
        <p:spPr>
          <a:xfrm>
            <a:off x="763632" y="1434775"/>
            <a:ext cx="17330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60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Năng suất cao nhất</a:t>
            </a:r>
            <a:endParaRPr lang="vi-VN" sz="260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40676" y="1434775"/>
            <a:ext cx="17330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60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Năng suất cao</a:t>
            </a:r>
            <a:endParaRPr lang="vi-VN" sz="260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02332" y="1445699"/>
            <a:ext cx="17330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60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Năng suất giảm</a:t>
            </a:r>
            <a:endParaRPr lang="vi-VN" sz="260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32812" y="3126377"/>
            <a:ext cx="17330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60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Thời kỳ mệt mỏi</a:t>
            </a:r>
            <a:endParaRPr lang="vi-VN" sz="260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7162800" y="2583178"/>
            <a:ext cx="1387929" cy="0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ight Brace 28"/>
          <p:cNvSpPr/>
          <p:nvPr/>
        </p:nvSpPr>
        <p:spPr>
          <a:xfrm rot="5400000">
            <a:off x="7662182" y="2155645"/>
            <a:ext cx="381000" cy="1349285"/>
          </a:xfrm>
          <a:prstGeom prst="rightBrace">
            <a:avLst>
              <a:gd name="adj1" fmla="val 8333"/>
              <a:gd name="adj2" fmla="val 48341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TextBox 29"/>
          <p:cNvSpPr txBox="1"/>
          <p:nvPr/>
        </p:nvSpPr>
        <p:spPr>
          <a:xfrm>
            <a:off x="7178039" y="1847985"/>
            <a:ext cx="173300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60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Nghỉ ngơi</a:t>
            </a:r>
            <a:endParaRPr lang="vi-VN" sz="260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8610600" y="2628900"/>
            <a:ext cx="0" cy="1638300"/>
          </a:xfrm>
          <a:prstGeom prst="line">
            <a:avLst/>
          </a:prstGeom>
          <a:ln w="28575"/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457200" y="4267200"/>
            <a:ext cx="81534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57200" y="1891975"/>
            <a:ext cx="0" cy="2375225"/>
          </a:xfrm>
          <a:prstGeom prst="line">
            <a:avLst/>
          </a:prstGeom>
          <a:ln w="28575"/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57200" y="1881051"/>
            <a:ext cx="533400" cy="109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5170" y="4876800"/>
            <a:ext cx="8070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1" i="1" u="sng" smtClean="0">
                <a:solidFill>
                  <a:srgbClr val="FF0066"/>
                </a:solidFill>
              </a:rPr>
              <a:t>Chống mệt mỏi:</a:t>
            </a:r>
            <a:r>
              <a:rPr lang="vi-VN" sz="2400" b="1" u="sng" smtClean="0">
                <a:solidFill>
                  <a:srgbClr val="FF0066"/>
                </a:solidFill>
              </a:rPr>
              <a:t> </a:t>
            </a:r>
            <a:r>
              <a:rPr lang="vi-VN" sz="2400" smtClean="0"/>
              <a:t>Nghỉ ngơi trước khi rơi vào tình trạng giảm năng suất đột ngột</a:t>
            </a:r>
          </a:p>
          <a:p>
            <a:r>
              <a:rPr lang="vi-VN" sz="2400" b="1" i="1" u="sng" smtClean="0">
                <a:solidFill>
                  <a:srgbClr val="FF0066"/>
                </a:solidFill>
              </a:rPr>
              <a:t>Tăng năng suất:</a:t>
            </a:r>
            <a:r>
              <a:rPr lang="vi-VN" sz="2400" smtClean="0"/>
              <a:t> chế độ làm việc và nghỉ ngơi hợp lý</a:t>
            </a:r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32304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1207</TotalTime>
  <Words>566</Words>
  <Application>Microsoft Office PowerPoint</Application>
  <PresentationFormat>On-screen Show (4:3)</PresentationFormat>
  <Paragraphs>110</Paragraphs>
  <Slides>20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Trek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84</cp:revision>
  <dcterms:created xsi:type="dcterms:W3CDTF">2015-10-17T09:49:43Z</dcterms:created>
  <dcterms:modified xsi:type="dcterms:W3CDTF">2015-10-28T06:44:12Z</dcterms:modified>
</cp:coreProperties>
</file>